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</p:sldMasterIdLst>
  <p:sldIdLst>
    <p:sldId id="256" r:id="rId2"/>
    <p:sldId id="260" r:id="rId3"/>
    <p:sldId id="259" r:id="rId4"/>
    <p:sldId id="261" r:id="rId5"/>
    <p:sldId id="266" r:id="rId6"/>
    <p:sldId id="264" r:id="rId7"/>
    <p:sldId id="263" r:id="rId8"/>
    <p:sldId id="262" r:id="rId9"/>
    <p:sldId id="265" r:id="rId10"/>
    <p:sldId id="267" r:id="rId11"/>
    <p:sldId id="268" r:id="rId12"/>
    <p:sldId id="270" r:id="rId13"/>
    <p:sldId id="269" r:id="rId14"/>
    <p:sldId id="271" r:id="rId15"/>
    <p:sldId id="272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0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78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085E5E7F-C82C-48FD-95D9-1BA013A510A7}" type="datetimeFigureOut">
              <a:rPr lang="ko-KR" altLang="en-US" smtClean="0"/>
              <a:t>2024-06-16(Sun)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FC0F7B87-4B50-471A-B92D-2C194E480A07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03433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E5E7F-C82C-48FD-95D9-1BA013A510A7}" type="datetimeFigureOut">
              <a:rPr lang="ko-KR" altLang="en-US" smtClean="0"/>
              <a:t>2024-06-16(Sun)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F7B87-4B50-471A-B92D-2C194E480A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99425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E5E7F-C82C-48FD-95D9-1BA013A510A7}" type="datetimeFigureOut">
              <a:rPr lang="ko-KR" altLang="en-US" smtClean="0"/>
              <a:t>2024-06-16(Sun)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F7B87-4B50-471A-B92D-2C194E480A07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23479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E5E7F-C82C-48FD-95D9-1BA013A510A7}" type="datetimeFigureOut">
              <a:rPr lang="ko-KR" altLang="en-US" smtClean="0"/>
              <a:t>2024-06-16(Sun)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F7B87-4B50-471A-B92D-2C194E480A07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36488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E5E7F-C82C-48FD-95D9-1BA013A510A7}" type="datetimeFigureOut">
              <a:rPr lang="ko-KR" altLang="en-US" smtClean="0"/>
              <a:t>2024-06-16(Sun)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F7B87-4B50-471A-B92D-2C194E480A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09201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인용문 있는 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E5E7F-C82C-48FD-95D9-1BA013A510A7}" type="datetimeFigureOut">
              <a:rPr lang="ko-KR" altLang="en-US" smtClean="0"/>
              <a:t>2024-06-16(Sun)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F7B87-4B50-471A-B92D-2C194E480A07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018364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참 또는 거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E5E7F-C82C-48FD-95D9-1BA013A510A7}" type="datetimeFigureOut">
              <a:rPr lang="ko-KR" altLang="en-US" smtClean="0"/>
              <a:t>2024-06-16(Sun)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F7B87-4B50-471A-B92D-2C194E480A07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09960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E5E7F-C82C-48FD-95D9-1BA013A510A7}" type="datetimeFigureOut">
              <a:rPr lang="ko-KR" altLang="en-US" smtClean="0"/>
              <a:t>2024-06-16(Sun)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F7B87-4B50-471A-B92D-2C194E480A07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567725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E5E7F-C82C-48FD-95D9-1BA013A510A7}" type="datetimeFigureOut">
              <a:rPr lang="ko-KR" altLang="en-US" smtClean="0"/>
              <a:t>2024-06-16(Sun)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F7B87-4B50-471A-B92D-2C194E480A07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81957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E5E7F-C82C-48FD-95D9-1BA013A510A7}" type="datetimeFigureOut">
              <a:rPr lang="ko-KR" altLang="en-US" smtClean="0"/>
              <a:t>2024-06-16(Sun)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F7B87-4B50-471A-B92D-2C194E480A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28718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E5E7F-C82C-48FD-95D9-1BA013A510A7}" type="datetimeFigureOut">
              <a:rPr lang="ko-KR" altLang="en-US" smtClean="0"/>
              <a:t>2024-06-16(Sun)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F7B87-4B50-471A-B92D-2C194E480A07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53295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E5E7F-C82C-48FD-95D9-1BA013A510A7}" type="datetimeFigureOut">
              <a:rPr lang="ko-KR" altLang="en-US" smtClean="0"/>
              <a:t>2024-06-16(Sun)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F7B87-4B50-471A-B92D-2C194E480A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57596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E5E7F-C82C-48FD-95D9-1BA013A510A7}" type="datetimeFigureOut">
              <a:rPr lang="ko-KR" altLang="en-US" smtClean="0"/>
              <a:t>2024-06-16(Sun)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F7B87-4B50-471A-B92D-2C194E480A07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21725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E5E7F-C82C-48FD-95D9-1BA013A510A7}" type="datetimeFigureOut">
              <a:rPr lang="ko-KR" altLang="en-US" smtClean="0"/>
              <a:t>2024-06-16(Sun)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F7B87-4B50-471A-B92D-2C194E480A07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08266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E5E7F-C82C-48FD-95D9-1BA013A510A7}" type="datetimeFigureOut">
              <a:rPr lang="ko-KR" altLang="en-US" smtClean="0"/>
              <a:t>2024-06-16(Sun)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F7B87-4B50-471A-B92D-2C194E480A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50853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E5E7F-C82C-48FD-95D9-1BA013A510A7}" type="datetimeFigureOut">
              <a:rPr lang="ko-KR" altLang="en-US" smtClean="0"/>
              <a:t>2024-06-16(Sun)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F7B87-4B50-471A-B92D-2C194E480A07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32847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E5E7F-C82C-48FD-95D9-1BA013A510A7}" type="datetimeFigureOut">
              <a:rPr lang="ko-KR" altLang="en-US" smtClean="0"/>
              <a:t>2024-06-16(Sun)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F7B87-4B50-471A-B92D-2C194E480A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87275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085E5E7F-C82C-48FD-95D9-1BA013A510A7}" type="datetimeFigureOut">
              <a:rPr lang="ko-KR" altLang="en-US" smtClean="0"/>
              <a:t>2024-06-16(Sun)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FC0F7B87-4B50-471A-B92D-2C194E480A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34821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  <p:sldLayoutId id="2147483694" r:id="rId17"/>
  </p:sldLayoutIdLst>
  <p:txStyles>
    <p:titleStyle>
      <a:lvl1pPr algn="ctr" defTabSz="457200" rtl="0" eaLnBrk="1" latinLnBrk="1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8.jpeg"/><Relationship Id="rId7" Type="http://schemas.openxmlformats.org/officeDocument/2006/relationships/image" Target="../media/image12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44E9F4-D0D5-2B27-B3C6-B9EC0CDC852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부산 지역 도서관 </a:t>
            </a:r>
            <a:br>
              <a:rPr lang="en-US" altLang="ko-KR" dirty="0"/>
            </a:br>
            <a:r>
              <a:rPr lang="ko-KR" altLang="en-US" dirty="0"/>
              <a:t>도서 검색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9D1C98D-531C-DA52-1ABA-980079BEE57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ko-KR" altLang="en-US" dirty="0"/>
              <a:t>학번 </a:t>
            </a:r>
            <a:r>
              <a:rPr lang="en-US" altLang="ko-KR" dirty="0"/>
              <a:t>: 201895035</a:t>
            </a:r>
          </a:p>
          <a:p>
            <a:pPr algn="r"/>
            <a:r>
              <a:rPr lang="ko-KR" altLang="en-US" dirty="0"/>
              <a:t>이름 </a:t>
            </a:r>
            <a:r>
              <a:rPr lang="en-US" altLang="ko-KR" dirty="0"/>
              <a:t>: </a:t>
            </a:r>
            <a:r>
              <a:rPr lang="ko-KR" altLang="en-US" dirty="0"/>
              <a:t>박기윤</a:t>
            </a:r>
          </a:p>
        </p:txBody>
      </p:sp>
    </p:spTree>
    <p:extLst>
      <p:ext uri="{BB962C8B-B14F-4D97-AF65-F5344CB8AC3E}">
        <p14:creationId xmlns:p14="http://schemas.microsoft.com/office/powerpoint/2010/main" val="41892852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E1D167-1B4E-17B2-8639-7F5C0AE565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프로그램 코드</a:t>
            </a:r>
            <a:br>
              <a:rPr lang="en-US" altLang="ko-KR" dirty="0"/>
            </a:br>
            <a:r>
              <a:rPr lang="ko-KR" altLang="en-US" dirty="0"/>
              <a:t>데이터 정제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AE69891-B3A7-E7F7-5F8B-51AD8D2DC4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5FE1773-AD2C-9595-E88C-2FF4D3445E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2926" y="2951243"/>
            <a:ext cx="4691098" cy="292462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045414A-7CA2-0FFC-9904-1DE3DDAD85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5786" y="2963509"/>
            <a:ext cx="4798336" cy="2912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6587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339C35E3-2191-BD4F-5407-40EF22A0F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프로그램 코드</a:t>
            </a:r>
            <a:br>
              <a:rPr lang="en-US" altLang="ko-KR" dirty="0"/>
            </a:br>
            <a:r>
              <a:rPr lang="en-US" altLang="ko-KR" dirty="0"/>
              <a:t>Lambda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35932CE7-0775-B269-36EB-A03D3AFD8A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S3 </a:t>
            </a:r>
            <a:r>
              <a:rPr lang="ko-KR" altLang="en-US" dirty="0"/>
              <a:t>이벤트 처리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53F768F-0B33-C071-EA10-67AD2341F1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5062" y="2978590"/>
            <a:ext cx="4510938" cy="299070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2EF4D90-6F6C-8902-82D6-33BCFF3257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8447" y="2988947"/>
            <a:ext cx="3535921" cy="2980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7583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F34321-DDEA-4B5D-387D-9D44C6313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프로그램 코드</a:t>
            </a:r>
            <a:br>
              <a:rPr lang="en-US" altLang="ko-KR" dirty="0"/>
            </a:br>
            <a:r>
              <a:rPr lang="en-US" altLang="ko-KR" dirty="0"/>
              <a:t>Lambda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9F70D18-1AD3-BFD8-58F7-03A7CD867B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API </a:t>
            </a:r>
            <a:r>
              <a:rPr lang="ko-KR" altLang="en-US" dirty="0"/>
              <a:t>이벤트 처리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68395F8-5EFD-9D0C-460A-E9C9BFC589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6264" y="2977712"/>
            <a:ext cx="2937095" cy="289815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76D940A-6139-D964-8D78-FD3D773C57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4222" y="2977712"/>
            <a:ext cx="5621961" cy="1452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599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0FC9D0-661A-B12B-0E66-A7ED5CD9A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실행 결과</a:t>
            </a:r>
          </a:p>
        </p:txBody>
      </p:sp>
      <p:pic>
        <p:nvPicPr>
          <p:cNvPr id="8" name="KakaoTalk_Recording_20240616_125204">
            <a:hlinkClick r:id="" action="ppaction://media"/>
            <a:extLst>
              <a:ext uri="{FF2B5EF4-FFF2-40B4-BE49-F238E27FC236}">
                <a16:creationId xmlns:a16="http://schemas.microsoft.com/office/drawing/2014/main" id="{B1C35DF2-1770-4D30-E36A-51DF72852F34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14530" y="2494619"/>
            <a:ext cx="6762939" cy="3317875"/>
          </a:xfrm>
        </p:spPr>
      </p:pic>
    </p:spTree>
    <p:extLst>
      <p:ext uri="{BB962C8B-B14F-4D97-AF65-F5344CB8AC3E}">
        <p14:creationId xmlns:p14="http://schemas.microsoft.com/office/powerpoint/2010/main" val="2418772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74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DB1D37-AB5B-0642-D04E-533478008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실행 결과</a:t>
            </a:r>
            <a:br>
              <a:rPr lang="en-US" altLang="ko-KR" dirty="0"/>
            </a:br>
            <a:r>
              <a:rPr lang="en-US" altLang="ko-KR" dirty="0"/>
              <a:t>CloudWatch Log</a:t>
            </a:r>
            <a:endParaRPr lang="ko-KR" altLang="en-US" dirty="0"/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0E6432ED-BAEB-CD14-307F-CF6EA5049D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Html Log</a:t>
            </a:r>
            <a:endParaRPr lang="ko-KR" altLang="en-US" dirty="0"/>
          </a:p>
        </p:txBody>
      </p:sp>
      <p:pic>
        <p:nvPicPr>
          <p:cNvPr id="8" name="내용 개체 틀 4">
            <a:extLst>
              <a:ext uri="{FF2B5EF4-FFF2-40B4-BE49-F238E27FC236}">
                <a16:creationId xmlns:a16="http://schemas.microsoft.com/office/drawing/2014/main" id="{3628C8D4-EAA7-0C5B-EE9A-78F0A77C05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2396" y="3012652"/>
            <a:ext cx="8465894" cy="331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0648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7A1E10-14A4-70AD-598F-78E1B17E1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실행 결과</a:t>
            </a:r>
            <a:br>
              <a:rPr lang="en-US" altLang="ko-KR" dirty="0"/>
            </a:br>
            <a:r>
              <a:rPr lang="en-US" altLang="ko-KR" dirty="0"/>
              <a:t>CloudWatch Log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2CE39BC-D46E-341B-DA9D-89704AA268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DynamoDB Log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EE15A4B-277C-9531-7FAC-0872B20041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3945" y="3060786"/>
            <a:ext cx="7604910" cy="2675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4956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A8B00B-5C0F-5FEB-E76E-2ABC3BD89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439D93F-CE0B-C0FF-6854-F165196157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/>
              <a:t>프로그램 구성도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r>
              <a:rPr lang="ko-KR" altLang="en-US" dirty="0"/>
              <a:t>프로그램 구현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r>
              <a:rPr lang="ko-KR" altLang="en-US" dirty="0"/>
              <a:t>프로그램 코드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동작 결과</a:t>
            </a:r>
          </a:p>
        </p:txBody>
      </p:sp>
    </p:spTree>
    <p:extLst>
      <p:ext uri="{BB962C8B-B14F-4D97-AF65-F5344CB8AC3E}">
        <p14:creationId xmlns:p14="http://schemas.microsoft.com/office/powerpoint/2010/main" val="21602122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8802D3-4CFB-868E-9E21-6E52B2027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프로그램 구성도</a:t>
            </a:r>
          </a:p>
        </p:txBody>
      </p:sp>
      <p:pic>
        <p:nvPicPr>
          <p:cNvPr id="2050" name="Picture 2" descr="Get to Know AWS Identity and Access Management | Salesforce Trailhead">
            <a:extLst>
              <a:ext uri="{FF2B5EF4-FFF2-40B4-BE49-F238E27FC236}">
                <a16:creationId xmlns:a16="http://schemas.microsoft.com/office/drawing/2014/main" id="{C8B9D401-0608-8C53-270D-EF1AACD8D5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509362"/>
            <a:ext cx="757473" cy="899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Master AWS Lambda Hands On DIY Projects - CodeSolutionsHub">
            <a:extLst>
              <a:ext uri="{FF2B5EF4-FFF2-40B4-BE49-F238E27FC236}">
                <a16:creationId xmlns:a16="http://schemas.microsoft.com/office/drawing/2014/main" id="{BEFAF74C-A998-8207-FD76-0DEB5F4394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0048" y="3752332"/>
            <a:ext cx="916568" cy="906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AWS DynamoDB Complete Guide (incl Schema Designing), 40% OFF">
            <a:extLst>
              <a:ext uri="{FF2B5EF4-FFF2-40B4-BE49-F238E27FC236}">
                <a16:creationId xmlns:a16="http://schemas.microsoft.com/office/drawing/2014/main" id="{E967910F-7295-E274-ED3D-B809BFF737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0439" y="3854964"/>
            <a:ext cx="1968541" cy="789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Optimize Your AWS S3 Performance. AWS S3 provides a great performance. It…  | by Sakshi Khandelwal | AWS in Plain English">
            <a:extLst>
              <a:ext uri="{FF2B5EF4-FFF2-40B4-BE49-F238E27FC236}">
                <a16:creationId xmlns:a16="http://schemas.microsoft.com/office/drawing/2014/main" id="{D806B9E4-3030-3449-B009-9695515140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6471" y="3774926"/>
            <a:ext cx="1415395" cy="906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Amazon API Gateway. The Server less API service from AWS | Towards AWS">
            <a:extLst>
              <a:ext uri="{FF2B5EF4-FFF2-40B4-BE49-F238E27FC236}">
                <a16:creationId xmlns:a16="http://schemas.microsoft.com/office/drawing/2014/main" id="{20DCFED2-D106-F800-D9DF-EC28003023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9382" y="3824579"/>
            <a:ext cx="1214511" cy="777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AWS] Cloudfront 캐시 무효화">
            <a:extLst>
              <a:ext uri="{FF2B5EF4-FFF2-40B4-BE49-F238E27FC236}">
                <a16:creationId xmlns:a16="http://schemas.microsoft.com/office/drawing/2014/main" id="{E9E6DE3F-B4C8-3578-1F24-7289964B27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363" y="3737122"/>
            <a:ext cx="1669760" cy="834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2" descr="CloudWatch INSUFFICIENT_DATA for Linux System Metric | Ady's Blog">
            <a:extLst>
              <a:ext uri="{FF2B5EF4-FFF2-40B4-BE49-F238E27FC236}">
                <a16:creationId xmlns:a16="http://schemas.microsoft.com/office/drawing/2014/main" id="{4541EE4F-ED22-3561-EAFB-7AD616AC50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9617" y="5135035"/>
            <a:ext cx="1817429" cy="917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320E6A3F-1DEF-463F-7863-2F5EF1FF1049}"/>
              </a:ext>
            </a:extLst>
          </p:cNvPr>
          <p:cNvSpPr/>
          <p:nvPr/>
        </p:nvSpPr>
        <p:spPr>
          <a:xfrm flipH="1">
            <a:off x="7168318" y="4235292"/>
            <a:ext cx="462323" cy="282411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DF500D63-915D-2722-526A-13A4696753D9}"/>
              </a:ext>
            </a:extLst>
          </p:cNvPr>
          <p:cNvSpPr/>
          <p:nvPr/>
        </p:nvSpPr>
        <p:spPr>
          <a:xfrm rot="10800000">
            <a:off x="10252701" y="3255524"/>
            <a:ext cx="247060" cy="451125"/>
          </a:xfrm>
          <a:prstGeom prst="downArrow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4BA55990-46A6-C6BB-8288-7B90780CD738}"/>
              </a:ext>
            </a:extLst>
          </p:cNvPr>
          <p:cNvSpPr/>
          <p:nvPr/>
        </p:nvSpPr>
        <p:spPr>
          <a:xfrm>
            <a:off x="5137671" y="3875227"/>
            <a:ext cx="723683" cy="55866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268DE9B5-8D35-6BC7-942A-0D2803236083}"/>
              </a:ext>
            </a:extLst>
          </p:cNvPr>
          <p:cNvSpPr/>
          <p:nvPr/>
        </p:nvSpPr>
        <p:spPr>
          <a:xfrm rot="10800000">
            <a:off x="2677956" y="3866460"/>
            <a:ext cx="723683" cy="558669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58372D6C-2FF8-49B4-36E4-770933E8DF4F}"/>
              </a:ext>
            </a:extLst>
          </p:cNvPr>
          <p:cNvSpPr/>
          <p:nvPr/>
        </p:nvSpPr>
        <p:spPr>
          <a:xfrm rot="16200000">
            <a:off x="1520594" y="3119191"/>
            <a:ext cx="555298" cy="558669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화살표: 아래쪽 11">
            <a:extLst>
              <a:ext uri="{FF2B5EF4-FFF2-40B4-BE49-F238E27FC236}">
                <a16:creationId xmlns:a16="http://schemas.microsoft.com/office/drawing/2014/main" id="{751A32F2-E6AB-E50B-E439-0477F9183B76}"/>
              </a:ext>
            </a:extLst>
          </p:cNvPr>
          <p:cNvSpPr/>
          <p:nvPr/>
        </p:nvSpPr>
        <p:spPr>
          <a:xfrm>
            <a:off x="9875201" y="3255525"/>
            <a:ext cx="247062" cy="451124"/>
          </a:xfrm>
          <a:prstGeom prst="downArrow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1D3FDD8A-F533-FD7E-386E-FE7F73A7201E}"/>
              </a:ext>
            </a:extLst>
          </p:cNvPr>
          <p:cNvCxnSpPr/>
          <p:nvPr/>
        </p:nvCxnSpPr>
        <p:spPr>
          <a:xfrm>
            <a:off x="6474736" y="3408660"/>
            <a:ext cx="0" cy="323332"/>
          </a:xfrm>
          <a:prstGeom prst="line">
            <a:avLst/>
          </a:prstGeom>
          <a:ln w="355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화살표: 아래쪽 15">
            <a:extLst>
              <a:ext uri="{FF2B5EF4-FFF2-40B4-BE49-F238E27FC236}">
                <a16:creationId xmlns:a16="http://schemas.microsoft.com/office/drawing/2014/main" id="{39DCC359-5854-7D6B-F588-8BB59DE28BA5}"/>
              </a:ext>
            </a:extLst>
          </p:cNvPr>
          <p:cNvSpPr/>
          <p:nvPr/>
        </p:nvSpPr>
        <p:spPr>
          <a:xfrm>
            <a:off x="3918778" y="3151350"/>
            <a:ext cx="470779" cy="555299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F3D5675-6FDF-0F8D-DCEC-8F91F2ED6AC3}"/>
              </a:ext>
            </a:extLst>
          </p:cNvPr>
          <p:cNvSpPr/>
          <p:nvPr/>
        </p:nvSpPr>
        <p:spPr>
          <a:xfrm>
            <a:off x="1451196" y="2608808"/>
            <a:ext cx="694094" cy="45112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html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298D686-BC4B-185C-69E1-1CCC48DC0A73}"/>
              </a:ext>
            </a:extLst>
          </p:cNvPr>
          <p:cNvSpPr/>
          <p:nvPr/>
        </p:nvSpPr>
        <p:spPr>
          <a:xfrm>
            <a:off x="3773598" y="2504629"/>
            <a:ext cx="694094" cy="55529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accent1">
                    <a:lumMod val="75000"/>
                  </a:schemeClr>
                </a:solidFill>
              </a:rPr>
              <a:t>Data</a:t>
            </a:r>
            <a:r>
              <a:rPr lang="en-US" altLang="ko-KR" dirty="0">
                <a:solidFill>
                  <a:schemeClr val="tx1"/>
                </a:solidFill>
              </a:rPr>
              <a:t>,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html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3330712-181B-B47D-E2D8-8226ED89AF88}"/>
              </a:ext>
            </a:extLst>
          </p:cNvPr>
          <p:cNvSpPr/>
          <p:nvPr/>
        </p:nvSpPr>
        <p:spPr>
          <a:xfrm>
            <a:off x="9850024" y="2671885"/>
            <a:ext cx="694094" cy="45112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html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73A4D049-DB8F-888D-3E6E-DE90B1EC53CA}"/>
              </a:ext>
            </a:extLst>
          </p:cNvPr>
          <p:cNvSpPr/>
          <p:nvPr/>
        </p:nvSpPr>
        <p:spPr>
          <a:xfrm rot="10800000" flipH="1">
            <a:off x="7168319" y="3877540"/>
            <a:ext cx="462323" cy="282410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화살표: 아래로 구부러짐 24">
            <a:extLst>
              <a:ext uri="{FF2B5EF4-FFF2-40B4-BE49-F238E27FC236}">
                <a16:creationId xmlns:a16="http://schemas.microsoft.com/office/drawing/2014/main" id="{1215001D-A9F3-D192-7C3A-8003C8D636E0}"/>
              </a:ext>
            </a:extLst>
          </p:cNvPr>
          <p:cNvSpPr/>
          <p:nvPr/>
        </p:nvSpPr>
        <p:spPr>
          <a:xfrm flipH="1">
            <a:off x="6853473" y="3221648"/>
            <a:ext cx="2891289" cy="497452"/>
          </a:xfrm>
          <a:prstGeom prst="curvedDownArrow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6" name="화살표: 위로 구부러짐 25">
            <a:extLst>
              <a:ext uri="{FF2B5EF4-FFF2-40B4-BE49-F238E27FC236}">
                <a16:creationId xmlns:a16="http://schemas.microsoft.com/office/drawing/2014/main" id="{EE1A8B92-880C-FED6-3D79-C331AEB92C98}"/>
              </a:ext>
            </a:extLst>
          </p:cNvPr>
          <p:cNvSpPr/>
          <p:nvPr/>
        </p:nvSpPr>
        <p:spPr>
          <a:xfrm>
            <a:off x="6956616" y="4625134"/>
            <a:ext cx="2788146" cy="412641"/>
          </a:xfrm>
          <a:prstGeom prst="curvedUpArrow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화살표: 아래쪽 12">
            <a:extLst>
              <a:ext uri="{FF2B5EF4-FFF2-40B4-BE49-F238E27FC236}">
                <a16:creationId xmlns:a16="http://schemas.microsoft.com/office/drawing/2014/main" id="{7765876E-8353-4EC0-EDA7-078782EDF665}"/>
              </a:ext>
            </a:extLst>
          </p:cNvPr>
          <p:cNvSpPr/>
          <p:nvPr/>
        </p:nvSpPr>
        <p:spPr>
          <a:xfrm>
            <a:off x="6527016" y="4654836"/>
            <a:ext cx="198807" cy="528304"/>
          </a:xfrm>
          <a:custGeom>
            <a:avLst/>
            <a:gdLst>
              <a:gd name="connsiteX0" fmla="*/ 0 w 1708894"/>
              <a:gd name="connsiteY0" fmla="*/ 2067438 h 2921885"/>
              <a:gd name="connsiteX1" fmla="*/ 427224 w 1708894"/>
              <a:gd name="connsiteY1" fmla="*/ 2067438 h 2921885"/>
              <a:gd name="connsiteX2" fmla="*/ 427224 w 1708894"/>
              <a:gd name="connsiteY2" fmla="*/ 0 h 2921885"/>
              <a:gd name="connsiteX3" fmla="*/ 1281671 w 1708894"/>
              <a:gd name="connsiteY3" fmla="*/ 0 h 2921885"/>
              <a:gd name="connsiteX4" fmla="*/ 1281671 w 1708894"/>
              <a:gd name="connsiteY4" fmla="*/ 2067438 h 2921885"/>
              <a:gd name="connsiteX5" fmla="*/ 1708894 w 1708894"/>
              <a:gd name="connsiteY5" fmla="*/ 2067438 h 2921885"/>
              <a:gd name="connsiteX6" fmla="*/ 854447 w 1708894"/>
              <a:gd name="connsiteY6" fmla="*/ 2921885 h 2921885"/>
              <a:gd name="connsiteX7" fmla="*/ 0 w 1708894"/>
              <a:gd name="connsiteY7" fmla="*/ 2067438 h 2921885"/>
              <a:gd name="connsiteX0" fmla="*/ 427223 w 1281670"/>
              <a:gd name="connsiteY0" fmla="*/ 2921885 h 2921885"/>
              <a:gd name="connsiteX1" fmla="*/ 0 w 1281670"/>
              <a:gd name="connsiteY1" fmla="*/ 2067438 h 2921885"/>
              <a:gd name="connsiteX2" fmla="*/ 0 w 1281670"/>
              <a:gd name="connsiteY2" fmla="*/ 0 h 2921885"/>
              <a:gd name="connsiteX3" fmla="*/ 854447 w 1281670"/>
              <a:gd name="connsiteY3" fmla="*/ 0 h 2921885"/>
              <a:gd name="connsiteX4" fmla="*/ 854447 w 1281670"/>
              <a:gd name="connsiteY4" fmla="*/ 2067438 h 2921885"/>
              <a:gd name="connsiteX5" fmla="*/ 1281670 w 1281670"/>
              <a:gd name="connsiteY5" fmla="*/ 2067438 h 2921885"/>
              <a:gd name="connsiteX6" fmla="*/ 427223 w 1281670"/>
              <a:gd name="connsiteY6" fmla="*/ 2921885 h 2921885"/>
              <a:gd name="connsiteX0" fmla="*/ 427223 w 1281670"/>
              <a:gd name="connsiteY0" fmla="*/ 2921885 h 2921885"/>
              <a:gd name="connsiteX1" fmla="*/ 0 w 1281670"/>
              <a:gd name="connsiteY1" fmla="*/ 0 h 2921885"/>
              <a:gd name="connsiteX2" fmla="*/ 854447 w 1281670"/>
              <a:gd name="connsiteY2" fmla="*/ 0 h 2921885"/>
              <a:gd name="connsiteX3" fmla="*/ 854447 w 1281670"/>
              <a:gd name="connsiteY3" fmla="*/ 2067438 h 2921885"/>
              <a:gd name="connsiteX4" fmla="*/ 1281670 w 1281670"/>
              <a:gd name="connsiteY4" fmla="*/ 2067438 h 2921885"/>
              <a:gd name="connsiteX5" fmla="*/ 427223 w 1281670"/>
              <a:gd name="connsiteY5" fmla="*/ 2921885 h 2921885"/>
              <a:gd name="connsiteX0" fmla="*/ 56031 w 910478"/>
              <a:gd name="connsiteY0" fmla="*/ 2921885 h 2921885"/>
              <a:gd name="connsiteX1" fmla="*/ 0 w 910478"/>
              <a:gd name="connsiteY1" fmla="*/ 9053 h 2921885"/>
              <a:gd name="connsiteX2" fmla="*/ 483255 w 910478"/>
              <a:gd name="connsiteY2" fmla="*/ 0 h 2921885"/>
              <a:gd name="connsiteX3" fmla="*/ 483255 w 910478"/>
              <a:gd name="connsiteY3" fmla="*/ 2067438 h 2921885"/>
              <a:gd name="connsiteX4" fmla="*/ 910478 w 910478"/>
              <a:gd name="connsiteY4" fmla="*/ 2067438 h 2921885"/>
              <a:gd name="connsiteX5" fmla="*/ 56031 w 910478"/>
              <a:gd name="connsiteY5" fmla="*/ 2921885 h 2921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0478" h="2921885">
                <a:moveTo>
                  <a:pt x="56031" y="2921885"/>
                </a:moveTo>
                <a:lnTo>
                  <a:pt x="0" y="9053"/>
                </a:lnTo>
                <a:lnTo>
                  <a:pt x="483255" y="0"/>
                </a:lnTo>
                <a:lnTo>
                  <a:pt x="483255" y="2067438"/>
                </a:lnTo>
                <a:lnTo>
                  <a:pt x="910478" y="2067438"/>
                </a:lnTo>
                <a:lnTo>
                  <a:pt x="56031" y="2921885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화살표: 아래쪽 12">
            <a:extLst>
              <a:ext uri="{FF2B5EF4-FFF2-40B4-BE49-F238E27FC236}">
                <a16:creationId xmlns:a16="http://schemas.microsoft.com/office/drawing/2014/main" id="{0BBD939A-2698-FA51-9CBD-9C89A47BBB12}"/>
              </a:ext>
            </a:extLst>
          </p:cNvPr>
          <p:cNvSpPr/>
          <p:nvPr/>
        </p:nvSpPr>
        <p:spPr>
          <a:xfrm flipH="1">
            <a:off x="6335105" y="4651615"/>
            <a:ext cx="198807" cy="528304"/>
          </a:xfrm>
          <a:custGeom>
            <a:avLst/>
            <a:gdLst>
              <a:gd name="connsiteX0" fmla="*/ 0 w 1708894"/>
              <a:gd name="connsiteY0" fmla="*/ 2067438 h 2921885"/>
              <a:gd name="connsiteX1" fmla="*/ 427224 w 1708894"/>
              <a:gd name="connsiteY1" fmla="*/ 2067438 h 2921885"/>
              <a:gd name="connsiteX2" fmla="*/ 427224 w 1708894"/>
              <a:gd name="connsiteY2" fmla="*/ 0 h 2921885"/>
              <a:gd name="connsiteX3" fmla="*/ 1281671 w 1708894"/>
              <a:gd name="connsiteY3" fmla="*/ 0 h 2921885"/>
              <a:gd name="connsiteX4" fmla="*/ 1281671 w 1708894"/>
              <a:gd name="connsiteY4" fmla="*/ 2067438 h 2921885"/>
              <a:gd name="connsiteX5" fmla="*/ 1708894 w 1708894"/>
              <a:gd name="connsiteY5" fmla="*/ 2067438 h 2921885"/>
              <a:gd name="connsiteX6" fmla="*/ 854447 w 1708894"/>
              <a:gd name="connsiteY6" fmla="*/ 2921885 h 2921885"/>
              <a:gd name="connsiteX7" fmla="*/ 0 w 1708894"/>
              <a:gd name="connsiteY7" fmla="*/ 2067438 h 2921885"/>
              <a:gd name="connsiteX0" fmla="*/ 427223 w 1281670"/>
              <a:gd name="connsiteY0" fmla="*/ 2921885 h 2921885"/>
              <a:gd name="connsiteX1" fmla="*/ 0 w 1281670"/>
              <a:gd name="connsiteY1" fmla="*/ 2067438 h 2921885"/>
              <a:gd name="connsiteX2" fmla="*/ 0 w 1281670"/>
              <a:gd name="connsiteY2" fmla="*/ 0 h 2921885"/>
              <a:gd name="connsiteX3" fmla="*/ 854447 w 1281670"/>
              <a:gd name="connsiteY3" fmla="*/ 0 h 2921885"/>
              <a:gd name="connsiteX4" fmla="*/ 854447 w 1281670"/>
              <a:gd name="connsiteY4" fmla="*/ 2067438 h 2921885"/>
              <a:gd name="connsiteX5" fmla="*/ 1281670 w 1281670"/>
              <a:gd name="connsiteY5" fmla="*/ 2067438 h 2921885"/>
              <a:gd name="connsiteX6" fmla="*/ 427223 w 1281670"/>
              <a:gd name="connsiteY6" fmla="*/ 2921885 h 2921885"/>
              <a:gd name="connsiteX0" fmla="*/ 427223 w 1281670"/>
              <a:gd name="connsiteY0" fmla="*/ 2921885 h 2921885"/>
              <a:gd name="connsiteX1" fmla="*/ 0 w 1281670"/>
              <a:gd name="connsiteY1" fmla="*/ 0 h 2921885"/>
              <a:gd name="connsiteX2" fmla="*/ 854447 w 1281670"/>
              <a:gd name="connsiteY2" fmla="*/ 0 h 2921885"/>
              <a:gd name="connsiteX3" fmla="*/ 854447 w 1281670"/>
              <a:gd name="connsiteY3" fmla="*/ 2067438 h 2921885"/>
              <a:gd name="connsiteX4" fmla="*/ 1281670 w 1281670"/>
              <a:gd name="connsiteY4" fmla="*/ 2067438 h 2921885"/>
              <a:gd name="connsiteX5" fmla="*/ 427223 w 1281670"/>
              <a:gd name="connsiteY5" fmla="*/ 2921885 h 2921885"/>
              <a:gd name="connsiteX0" fmla="*/ 56031 w 910478"/>
              <a:gd name="connsiteY0" fmla="*/ 2921885 h 2921885"/>
              <a:gd name="connsiteX1" fmla="*/ 0 w 910478"/>
              <a:gd name="connsiteY1" fmla="*/ 9053 h 2921885"/>
              <a:gd name="connsiteX2" fmla="*/ 483255 w 910478"/>
              <a:gd name="connsiteY2" fmla="*/ 0 h 2921885"/>
              <a:gd name="connsiteX3" fmla="*/ 483255 w 910478"/>
              <a:gd name="connsiteY3" fmla="*/ 2067438 h 2921885"/>
              <a:gd name="connsiteX4" fmla="*/ 910478 w 910478"/>
              <a:gd name="connsiteY4" fmla="*/ 2067438 h 2921885"/>
              <a:gd name="connsiteX5" fmla="*/ 56031 w 910478"/>
              <a:gd name="connsiteY5" fmla="*/ 2921885 h 2921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0478" h="2921885">
                <a:moveTo>
                  <a:pt x="56031" y="2921885"/>
                </a:moveTo>
                <a:lnTo>
                  <a:pt x="0" y="9053"/>
                </a:lnTo>
                <a:lnTo>
                  <a:pt x="483255" y="0"/>
                </a:lnTo>
                <a:lnTo>
                  <a:pt x="483255" y="2067438"/>
                </a:lnTo>
                <a:lnTo>
                  <a:pt x="910478" y="2067438"/>
                </a:lnTo>
                <a:lnTo>
                  <a:pt x="56031" y="2921885"/>
                </a:lnTo>
                <a:close/>
              </a:path>
            </a:pathLst>
          </a:cu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92166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37C42B-7BA8-7005-613E-4C7C3B2D4A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프로그램 구현</a:t>
            </a:r>
            <a:br>
              <a:rPr lang="en-US" altLang="ko-KR" dirty="0"/>
            </a:br>
            <a:r>
              <a:rPr lang="en-US" altLang="ko-KR" dirty="0"/>
              <a:t>S3</a:t>
            </a:r>
            <a:endParaRPr lang="ko-KR" altLang="en-US" dirty="0"/>
          </a:p>
        </p:txBody>
      </p:sp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A19A9177-77EA-F662-1D0F-E8E3B727CC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S3 </a:t>
            </a:r>
            <a:r>
              <a:rPr lang="ko-KR" altLang="en-US" dirty="0"/>
              <a:t>정적 웹 호스팅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E90A259-003F-F59E-8332-37C69EB4ED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919" y="173826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FFE3FC0-C19E-1EC4-DD12-855FA89A12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7" name="_x189633320">
            <a:extLst>
              <a:ext uri="{FF2B5EF4-FFF2-40B4-BE49-F238E27FC236}">
                <a16:creationId xmlns:a16="http://schemas.microsoft.com/office/drawing/2014/main" id="{CCFE8C2E-1336-ED0B-0391-3CF4157142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919" y="2980046"/>
            <a:ext cx="3306984" cy="2979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6">
            <a:extLst>
              <a:ext uri="{FF2B5EF4-FFF2-40B4-BE49-F238E27FC236}">
                <a16:creationId xmlns:a16="http://schemas.microsoft.com/office/drawing/2014/main" id="{B6BC1341-2C39-83EB-88B5-31ED864FE5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1BB837D4-7818-FBEC-6B16-DEBDBFB009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A30E059-79AA-4D64-BCE2-CE6A0E5F67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0315" y="2982686"/>
            <a:ext cx="3355297" cy="303355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AA88F98-827E-A945-FE78-96F6FFB473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0385" y="3042132"/>
            <a:ext cx="4536213" cy="2974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0322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18352E-0BCF-18CC-3B35-AFDDCA5F3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프로그램 구현</a:t>
            </a:r>
            <a:br>
              <a:rPr lang="en-US" altLang="ko-KR" dirty="0"/>
            </a:br>
            <a:r>
              <a:rPr lang="en-US" altLang="ko-KR" dirty="0"/>
              <a:t>Cloud Front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F12EC31-9DC0-A538-1AF7-9AE0FE29CC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보안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18D6210-B491-4546-99BE-937872463F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0158" y="3035447"/>
            <a:ext cx="3195873" cy="3111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8824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E2FE60-DE86-F6DA-1AEC-1E2F2F194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프로그램 구현</a:t>
            </a:r>
            <a:br>
              <a:rPr lang="en-US" altLang="ko-KR" dirty="0"/>
            </a:br>
            <a:r>
              <a:rPr lang="en-US" altLang="ko-KR" dirty="0"/>
              <a:t>IAM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C1BC3E9-2740-2658-B8A9-316CD088EF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Policies </a:t>
            </a:r>
            <a:r>
              <a:rPr lang="ko-KR" altLang="en-US" dirty="0">
                <a:solidFill>
                  <a:schemeClr val="tx1"/>
                </a:solidFill>
              </a:rPr>
              <a:t>생성</a:t>
            </a:r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049E2972-6892-EFF3-9959-E496915DD21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Roles </a:t>
            </a:r>
            <a:r>
              <a:rPr lang="ko-KR" altLang="en-US" dirty="0">
                <a:solidFill>
                  <a:schemeClr val="tx1"/>
                </a:solidFill>
              </a:rPr>
              <a:t>생성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F367FA31-EADC-991F-1BEF-9454081EFB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2526" y="277495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496BFDCC-0DAD-C7E6-56D7-9D518DBC93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6004" y="2589212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51" name="_x645484848">
            <a:extLst>
              <a:ext uri="{FF2B5EF4-FFF2-40B4-BE49-F238E27FC236}">
                <a16:creationId xmlns:a16="http://schemas.microsoft.com/office/drawing/2014/main" id="{EB993E30-E81F-0BDF-16A4-08F1BBD02C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6504" y="3243262"/>
            <a:ext cx="3121025" cy="2871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6">
            <a:extLst>
              <a:ext uri="{FF2B5EF4-FFF2-40B4-BE49-F238E27FC236}">
                <a16:creationId xmlns:a16="http://schemas.microsoft.com/office/drawing/2014/main" id="{C85D5D48-C1F4-C2DE-F5F0-CD746112E2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03381" y="2676561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53" name="_x645483048">
            <a:extLst>
              <a:ext uri="{FF2B5EF4-FFF2-40B4-BE49-F238E27FC236}">
                <a16:creationId xmlns:a16="http://schemas.microsoft.com/office/drawing/2014/main" id="{4BD621A8-D43C-B384-2034-78DF3E2DFD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0670" y="3250178"/>
            <a:ext cx="4356460" cy="2864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25709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509847-9B90-20EE-1C3E-7E8553AB8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프로그램 구현</a:t>
            </a:r>
            <a:br>
              <a:rPr lang="en-US" altLang="ko-KR" dirty="0"/>
            </a:br>
            <a:r>
              <a:rPr lang="en-US" altLang="ko-KR" dirty="0"/>
              <a:t>Lambda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F4B401CB-67C6-5806-DE8B-B65495E292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Lambda </a:t>
            </a:r>
            <a:r>
              <a:rPr lang="ko-KR" altLang="en-US" dirty="0"/>
              <a:t>구조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EDBB14A-B3A2-246B-4172-C74E0056F7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9197" y="3061651"/>
            <a:ext cx="4032470" cy="281421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79C200C-3FF5-B8AF-8576-44F183FA68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2529" y="3111446"/>
            <a:ext cx="3609975" cy="271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5757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2C8CF-1056-5CA8-1425-9F57B54209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프로그램 구현</a:t>
            </a:r>
            <a:br>
              <a:rPr lang="en-US" altLang="ko-KR" dirty="0"/>
            </a:br>
            <a:r>
              <a:rPr lang="en-US" altLang="ko-KR" dirty="0"/>
              <a:t>DynamoDB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760BB33-39ED-CAA9-C54F-F71CF3F176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busan_book</a:t>
            </a:r>
            <a:r>
              <a:rPr lang="en-US" altLang="ko-KR" dirty="0"/>
              <a:t> Table </a:t>
            </a:r>
            <a:r>
              <a:rPr lang="ko-KR" altLang="en-US" dirty="0"/>
              <a:t>생성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EB7D85EA-7121-4392-5E5E-13C388D09C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073" name="_x645482976">
            <a:extLst>
              <a:ext uri="{FF2B5EF4-FFF2-40B4-BE49-F238E27FC236}">
                <a16:creationId xmlns:a16="http://schemas.microsoft.com/office/drawing/2014/main" id="{25059A51-5265-F452-18D0-BF64F7D27D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6789" y="3026831"/>
            <a:ext cx="3832225" cy="271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15911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708040-AA54-763D-84C3-1513492AF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프로그램 구현</a:t>
            </a:r>
            <a:br>
              <a:rPr lang="en-US" altLang="ko-KR" dirty="0"/>
            </a:br>
            <a:r>
              <a:rPr lang="en-US" altLang="ko-KR" dirty="0"/>
              <a:t>API </a:t>
            </a:r>
            <a:r>
              <a:rPr lang="en-US" altLang="ko-KR" dirty="0" err="1"/>
              <a:t>Gatway</a:t>
            </a:r>
            <a:endParaRPr lang="ko-KR" altLang="en-US" dirty="0"/>
          </a:p>
        </p:txBody>
      </p:sp>
      <p:sp>
        <p:nvSpPr>
          <p:cNvPr id="10" name="내용 개체 틀 9">
            <a:extLst>
              <a:ext uri="{FF2B5EF4-FFF2-40B4-BE49-F238E27FC236}">
                <a16:creationId xmlns:a16="http://schemas.microsoft.com/office/drawing/2014/main" id="{F1BC6D7D-F039-6B8E-8F8C-83D0ADAB0D0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ko-KR" dirty="0"/>
              <a:t>REST API</a:t>
            </a:r>
            <a:r>
              <a:rPr lang="ko-KR" altLang="en-US" dirty="0"/>
              <a:t>의 </a:t>
            </a:r>
            <a:r>
              <a:rPr lang="en-US" altLang="ko-KR" dirty="0"/>
              <a:t>Resources </a:t>
            </a:r>
            <a:r>
              <a:rPr lang="ko-KR" altLang="en-US" dirty="0"/>
              <a:t>생성</a:t>
            </a:r>
          </a:p>
        </p:txBody>
      </p:sp>
      <p:sp>
        <p:nvSpPr>
          <p:cNvPr id="11" name="내용 개체 틀 10">
            <a:extLst>
              <a:ext uri="{FF2B5EF4-FFF2-40B4-BE49-F238E27FC236}">
                <a16:creationId xmlns:a16="http://schemas.microsoft.com/office/drawing/2014/main" id="{5C69B40D-B492-5E03-C5D7-C8798B26F7F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ko-KR" altLang="en-US" dirty="0"/>
              <a:t>배포를 위한 </a:t>
            </a:r>
            <a:r>
              <a:rPr lang="en-US" altLang="ko-KR" dirty="0"/>
              <a:t>Stages </a:t>
            </a:r>
            <a:r>
              <a:rPr lang="ko-KR" altLang="en-US" dirty="0"/>
              <a:t>생성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80E805FD-1D70-284A-D031-4C1F504C34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0499802-5FCF-8972-4EDA-E51FEB0918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A05A5BA-E683-04AE-F675-81B9E48EC2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2248" y="3026772"/>
            <a:ext cx="4313509" cy="308989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3AFD802-0370-8095-9D41-2FEC21402A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3944" y="3026772"/>
            <a:ext cx="3342668" cy="3117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35075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자연주의">
  <a:themeElements>
    <a:clrScheme name="자연주의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자연주의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자연주의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307</TotalTime>
  <Words>114</Words>
  <Application>Microsoft Office PowerPoint</Application>
  <PresentationFormat>와이드스크린</PresentationFormat>
  <Paragraphs>40</Paragraphs>
  <Slides>15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18" baseType="lpstr">
      <vt:lpstr>Arial</vt:lpstr>
      <vt:lpstr>Garamond</vt:lpstr>
      <vt:lpstr>자연주의</vt:lpstr>
      <vt:lpstr>부산 지역 도서관  도서 검색</vt:lpstr>
      <vt:lpstr>목차</vt:lpstr>
      <vt:lpstr>프로그램 구성도</vt:lpstr>
      <vt:lpstr>프로그램 구현 S3</vt:lpstr>
      <vt:lpstr>프로그램 구현 Cloud Front</vt:lpstr>
      <vt:lpstr>프로그램 구현 IAM</vt:lpstr>
      <vt:lpstr>프로그램 구현 Lambda</vt:lpstr>
      <vt:lpstr>프로그램 구현 DynamoDB</vt:lpstr>
      <vt:lpstr>프로그램 구현 API Gatway</vt:lpstr>
      <vt:lpstr>프로그램 코드 데이터 정제</vt:lpstr>
      <vt:lpstr>프로그램 코드 Lambda</vt:lpstr>
      <vt:lpstr>프로그램 코드 Lambda</vt:lpstr>
      <vt:lpstr>실행 결과</vt:lpstr>
      <vt:lpstr>실행 결과 CloudWatch Log</vt:lpstr>
      <vt:lpstr>실행 결과 CloudWatch Log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kiyun park</dc:creator>
  <cp:lastModifiedBy>kiyun park</cp:lastModifiedBy>
  <cp:revision>17</cp:revision>
  <dcterms:created xsi:type="dcterms:W3CDTF">2024-06-15T08:02:11Z</dcterms:created>
  <dcterms:modified xsi:type="dcterms:W3CDTF">2024-06-16T05:58:18Z</dcterms:modified>
</cp:coreProperties>
</file>